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4" r:id="rId3"/>
    <p:sldId id="258" r:id="rId4"/>
    <p:sldId id="259" r:id="rId5"/>
    <p:sldId id="260" r:id="rId6"/>
    <p:sldId id="267" r:id="rId7"/>
    <p:sldId id="261" r:id="rId8"/>
    <p:sldId id="270" r:id="rId9"/>
    <p:sldId id="263" r:id="rId10"/>
    <p:sldId id="262" r:id="rId11"/>
    <p:sldId id="264" r:id="rId12"/>
    <p:sldId id="265" r:id="rId13"/>
    <p:sldId id="266" r:id="rId14"/>
    <p:sldId id="269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4722" autoAdjust="0"/>
  </p:normalViewPr>
  <p:slideViewPr>
    <p:cSldViewPr snapToGrid="0">
      <p:cViewPr varScale="1">
        <p:scale>
          <a:sx n="99" d="100"/>
          <a:sy n="99" d="100"/>
        </p:scale>
        <p:origin x="18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153B-CE1E-4C89-A11B-F100AA6896EF}" type="datetimeFigureOut">
              <a:rPr lang="nb-NO" smtClean="0"/>
              <a:t>23.09.2014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EE640-573B-4A0C-B652-E4FCB1AF305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6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 bygger en arkitektur som sikrer stadig mer produktiv utnyttelse av KOMTEK Forvaltning</a:t>
            </a:r>
          </a:p>
          <a:p>
            <a:r>
              <a:rPr lang="nb-NO" dirty="0" smtClean="0"/>
              <a:t>Integrering av feltløsninger og mobile innbyggerløsninger blir viktig…</a:t>
            </a:r>
          </a:p>
          <a:p>
            <a:r>
              <a:rPr lang="nb-NO" dirty="0" smtClean="0"/>
              <a:t>…Og kommer som perler på en snor</a:t>
            </a:r>
          </a:p>
          <a:p>
            <a:r>
              <a:rPr lang="nb-NO" dirty="0" smtClean="0"/>
              <a:t>Effektiv og sikker bruk av data, samt fremtidig utvikling krever tett integrasjon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623E3-2381-4546-92C9-DACBBC97741C}" type="slidenum">
              <a:rPr lang="nb-NO" smtClean="0">
                <a:solidFill>
                  <a:prstClr val="black"/>
                </a:solidFill>
              </a:rPr>
              <a:pPr/>
              <a:t>5</a:t>
            </a:fld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51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Hva kan vi tilby</a:t>
            </a:r>
            <a:r>
              <a:rPr lang="nb-NO" baseline="0" smtClean="0"/>
              <a:t> til dere?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E640-573B-4A0C-B652-E4FCB1AF305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170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Hva</a:t>
            </a:r>
            <a:r>
              <a:rPr lang="nb-NO" baseline="0" smtClean="0"/>
              <a:t> er dere interessert i?</a:t>
            </a:r>
          </a:p>
          <a:p>
            <a:endParaRPr lang="nb-NO" baseline="0" smtClean="0"/>
          </a:p>
          <a:p>
            <a:r>
              <a:rPr lang="nb-NO" baseline="0" smtClean="0"/>
              <a:t>Analyse av data?</a:t>
            </a:r>
          </a:p>
          <a:p>
            <a:r>
              <a:rPr lang="nb-NO" baseline="0" smtClean="0"/>
              <a:t>Lage pene kart? </a:t>
            </a:r>
          </a:p>
          <a:p>
            <a:r>
              <a:rPr lang="nb-NO" baseline="0" smtClean="0"/>
              <a:t>Bruke kartdata mer aktivt? </a:t>
            </a:r>
          </a:p>
          <a:p>
            <a:r>
              <a:rPr lang="nb-NO" baseline="0" smtClean="0"/>
              <a:t>Beslutningsstøtte med kartdata?</a:t>
            </a:r>
          </a:p>
          <a:p>
            <a:endParaRPr lang="nb-NO" baseline="0" smtClean="0"/>
          </a:p>
          <a:p>
            <a:r>
              <a:rPr lang="nb-NO" baseline="0" smtClean="0"/>
              <a:t>FME tilgjengelig på NTNU</a:t>
            </a:r>
          </a:p>
          <a:p>
            <a:r>
              <a:rPr lang="nb-NO" baseline="0" smtClean="0"/>
              <a:t>OpenSource tilgjengelig for alle</a:t>
            </a:r>
          </a:p>
          <a:p>
            <a:endParaRPr lang="nb-NO" baseline="0" smtClean="0"/>
          </a:p>
          <a:p>
            <a:r>
              <a:rPr lang="nb-NO" baseline="0" smtClean="0"/>
              <a:t>Vi har data. Kartverket frigir data – få bruker dette aktivt! </a:t>
            </a:r>
          </a:p>
          <a:p>
            <a:endParaRPr lang="nb-NO" baseline="0" smtClean="0"/>
          </a:p>
          <a:p>
            <a:r>
              <a:rPr lang="nb-NO" baseline="0" smtClean="0"/>
              <a:t>Ønsker å tilby gratis kurs til studenter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BB53-F87F-42F3-B1EA-7B782AD1FDC0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617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Spørsmål?</a:t>
            </a:r>
          </a:p>
          <a:p>
            <a:endParaRPr lang="nb-NO" smtClean="0"/>
          </a:p>
          <a:p>
            <a:r>
              <a:rPr lang="nb-NO" smtClean="0"/>
              <a:t>Vi er på utkikk etter flinke utviklere </a:t>
            </a:r>
          </a:p>
          <a:p>
            <a:r>
              <a:rPr lang="nb-NO" smtClean="0"/>
              <a:t>– deltid: gode betingelser!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EE640-573B-4A0C-B652-E4FCB1AF305E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862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Datavarehus</a:t>
            </a:r>
            <a:endParaRPr lang="nb-NO"/>
          </a:p>
          <a:p>
            <a:r>
              <a:rPr lang="nb-NO" smtClean="0"/>
              <a:t>Tilrettelegging</a:t>
            </a:r>
            <a:r>
              <a:rPr lang="nb-NO" baseline="0" smtClean="0"/>
              <a:t> av data</a:t>
            </a:r>
          </a:p>
          <a:p>
            <a:r>
              <a:rPr lang="nb-NO" baseline="0" smtClean="0"/>
              <a:t>Tilgjengeliggjøring av data</a:t>
            </a:r>
          </a:p>
          <a:p>
            <a:r>
              <a:rPr lang="nb-NO" baseline="0" smtClean="0"/>
              <a:t>Tjenester (analyser, datauttrekk ++)</a:t>
            </a:r>
          </a:p>
          <a:p>
            <a:r>
              <a:rPr lang="nb-NO" baseline="0" smtClean="0"/>
              <a:t>Skreddersøm av programvare og løsninger</a:t>
            </a: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14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mange 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FDBB6-7C30-4393-ACB1-40AE7E5EABC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087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FME-gutta</a:t>
            </a:r>
          </a:p>
          <a:p>
            <a:r>
              <a:rPr lang="nb-NO" smtClean="0"/>
              <a:t>Feirer lansering av ny versjon av FME</a:t>
            </a:r>
          </a:p>
          <a:p>
            <a:endParaRPr lang="nb-NO" smtClean="0"/>
          </a:p>
          <a:p>
            <a:r>
              <a:rPr lang="nb-NO" smtClean="0"/>
              <a:t>FME: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mtClean="0"/>
              <a:t>Programvare for å manipulere</a:t>
            </a:r>
            <a:r>
              <a:rPr lang="nb-NO" baseline="0" smtClean="0"/>
              <a:t> på geografiske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Til og fra koordinatsystemer og formater (300+)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Analyser på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Sammenslåing fra flere kilder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792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17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Eksempel</a:t>
            </a:r>
            <a:r>
              <a:rPr lang="nb-NO" baseline="0" smtClean="0"/>
              <a:t> på kunde: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Samler inn automatisk data over hvor muslingbestanden er god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smtClean="0"/>
              <a:t>Henter inn data og genererer et kart som hjelper i beslutningen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baseline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582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Kobler sammen data fra SSB til grid</a:t>
            </a:r>
            <a:r>
              <a:rPr lang="nb-NO" baseline="0" smtClean="0"/>
              <a:t> og visualiserer i 3D</a:t>
            </a:r>
          </a:p>
          <a:p>
            <a:endParaRPr lang="nb-NO" smtClean="0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984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Visualisere</a:t>
            </a:r>
            <a:r>
              <a:rPr lang="nb-NO" baseline="0" smtClean="0"/>
              <a:t> i «fremtiden» </a:t>
            </a:r>
          </a:p>
          <a:p>
            <a:r>
              <a:rPr lang="nb-NO" baseline="0" smtClean="0"/>
              <a:t>Ekstremt effektivt for beslutning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595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Utvikles</a:t>
            </a:r>
            <a:r>
              <a:rPr lang="nb-NO" baseline="0" smtClean="0"/>
              <a:t> med takstbransje som pilotkunde. Tett samarbeid med kunde og utvikler hos kunde.</a:t>
            </a:r>
          </a:p>
          <a:p>
            <a:endParaRPr lang="nb-NO" smtClean="0"/>
          </a:p>
          <a:p>
            <a:r>
              <a:rPr lang="nb-NO" smtClean="0"/>
              <a:t>Ekstremt raskt. Utnytter indeksene bra. </a:t>
            </a:r>
          </a:p>
          <a:p>
            <a:endParaRPr lang="nb-NO" smtClean="0"/>
          </a:p>
          <a:p>
            <a:r>
              <a:rPr lang="nb-NO" smtClean="0"/>
              <a:t>Bruker geografien som avgrensning</a:t>
            </a:r>
            <a:r>
              <a:rPr lang="nb-NO" baseline="0" smtClean="0"/>
              <a:t> for datasettet.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BC648-F7EE-4541-9812-5899B935F115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35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34" y="2646338"/>
            <a:ext cx="6046732" cy="15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5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627784" y="2204864"/>
            <a:ext cx="3888000" cy="114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nb-NO" sz="2000" i="1" cap="none">
                <a:solidFill>
                  <a:srgbClr val="F3F3F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>
              <a:spcBef>
                <a:spcPct val="20000"/>
              </a:spcBef>
              <a:buFont typeface="Arial"/>
            </a:pPr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2628000" y="3324672"/>
            <a:ext cx="3888000" cy="7524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nb-NO" sz="1200">
                <a:solidFill>
                  <a:srgbClr val="C0C1BF"/>
                </a:solidFill>
                <a:latin typeface="Arial"/>
                <a:cs typeface="Arial"/>
              </a:defRPr>
            </a:lvl1pPr>
          </a:lstStyle>
          <a:p>
            <a:pPr marL="0" lvl="0" indent="0" algn="ctr" defTabSz="457200">
              <a:buFont typeface="Arial"/>
              <a:buNone/>
            </a:pPr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5" name="Rett linje 4"/>
          <p:cNvCxnSpPr/>
          <p:nvPr/>
        </p:nvCxnSpPr>
        <p:spPr>
          <a:xfrm>
            <a:off x="2483768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6660232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12" name="Rett linje 11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5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v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7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Egendefinert oppset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670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44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innhold med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7"/>
          <p:cNvSpPr>
            <a:spLocks noGrp="1"/>
          </p:cNvSpPr>
          <p:nvPr>
            <p:ph sz="quarter" idx="13"/>
          </p:nvPr>
        </p:nvSpPr>
        <p:spPr>
          <a:xfrm>
            <a:off x="457200" y="1968000"/>
            <a:ext cx="8229600" cy="3960000"/>
          </a:xfrm>
        </p:spPr>
        <p:txBody>
          <a:bodyPr/>
          <a:lstStyle>
            <a:lvl1pPr marL="360000">
              <a:buClr>
                <a:srgbClr val="7DBA40"/>
              </a:buClr>
              <a:defRPr lang="nb-NO" sz="14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1pPr>
            <a:lvl2pPr marL="540000" indent="-285750">
              <a:buClr>
                <a:srgbClr val="7DBA40"/>
              </a:buClr>
              <a:buSzPct val="100000"/>
              <a:buFont typeface="Arial" pitchFamily="34" charset="0"/>
              <a:buChar char="−"/>
              <a:defRPr lang="nb-NO" sz="13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2pPr>
            <a:lvl3pPr marL="720000">
              <a:buClr>
                <a:srgbClr val="7DBA40"/>
              </a:buClr>
              <a:buSzPct val="70000"/>
              <a:defRPr lang="nb-NO" sz="12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3pPr>
            <a:lvl4pPr marL="900000" indent="-228600">
              <a:buClr>
                <a:srgbClr val="7DBA40"/>
              </a:buClr>
              <a:buFont typeface="Arial" pitchFamily="34" charset="0"/>
              <a:buChar char="−"/>
              <a:defRPr lang="nb-NO" sz="11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4pPr>
            <a:lvl5pPr marL="1080000">
              <a:buClr>
                <a:srgbClr val="7DBA40"/>
              </a:buClr>
              <a:defRPr lang="nb-NO" sz="1000" kern="1200" dirty="0" smtClean="0">
                <a:solidFill>
                  <a:srgbClr val="16161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Tittel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5938"/>
          <a:stretch/>
        </p:blipFill>
        <p:spPr>
          <a:xfrm>
            <a:off x="8006400" y="6443697"/>
            <a:ext cx="680400" cy="249600"/>
          </a:xfrm>
          <a:prstGeom prst="rect">
            <a:avLst/>
          </a:prstGeom>
        </p:spPr>
      </p:pic>
      <p:cxnSp>
        <p:nvCxnSpPr>
          <p:cNvPr id="3" name="Rett linje 2"/>
          <p:cNvCxnSpPr/>
          <p:nvPr userDrawn="1"/>
        </p:nvCxnSpPr>
        <p:spPr>
          <a:xfrm>
            <a:off x="457200" y="6288900"/>
            <a:ext cx="8229600" cy="0"/>
          </a:xfrm>
          <a:prstGeom prst="line">
            <a:avLst/>
          </a:prstGeom>
          <a:ln>
            <a:solidFill>
              <a:srgbClr val="51A02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34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3"/>
          <p:cNvCxnSpPr/>
          <p:nvPr userDrawn="1"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45" y="6419429"/>
            <a:ext cx="1113959" cy="3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775"/>
            <a:ext cx="8207375" cy="446452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5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Bild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40" y="4596042"/>
            <a:ext cx="434611" cy="5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4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/>
          <a:stretch/>
        </p:blipFill>
        <p:spPr>
          <a:xfrm>
            <a:off x="4807549" y="4581128"/>
            <a:ext cx="2087261" cy="5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2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 uten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800"/>
            <a:ext cx="8207375" cy="446402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5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775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innhold 3"/>
          <p:cNvSpPr>
            <a:spLocks noGrp="1"/>
          </p:cNvSpPr>
          <p:nvPr>
            <p:ph sz="quarter" idx="11"/>
          </p:nvPr>
        </p:nvSpPr>
        <p:spPr>
          <a:xfrm>
            <a:off x="4726800" y="1628800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8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1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3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1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5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Plassholder for innhold 5"/>
          <p:cNvSpPr>
            <a:spLocks noGrp="1"/>
          </p:cNvSpPr>
          <p:nvPr>
            <p:ph sz="quarter" idx="10"/>
          </p:nvPr>
        </p:nvSpPr>
        <p:spPr>
          <a:xfrm>
            <a:off x="467494" y="188913"/>
            <a:ext cx="8208962" cy="597693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0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1">
                <a:lumMod val="95000"/>
                <a:lumOff val="5000"/>
              </a:schemeClr>
            </a:gs>
            <a:gs pos="95000">
              <a:schemeClr val="tx1">
                <a:lumMod val="95000"/>
                <a:lumOff val="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317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cap="all" baseline="0">
          <a:solidFill>
            <a:schemeClr val="bg1">
              <a:lumMod val="9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8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16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4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»"/>
        <a:defRPr sz="14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A_emKrE8Rg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test8.gisline.no/WebInnsyn3_BM2012G/oppsett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hyperlink" Target="3D-Tiltak/3D-Tiltak.mp4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728300"/>
          </a:xfrm>
        </p:spPr>
        <p:txBody>
          <a:bodyPr/>
          <a:lstStyle/>
          <a:p>
            <a:r>
              <a:rPr lang="nb-NO" smtClean="0"/>
              <a:t>Geografidagene 2014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009900"/>
            <a:ext cx="3888000" cy="1266899"/>
          </a:xfrm>
        </p:spPr>
        <p:txBody>
          <a:bodyPr>
            <a:normAutofit fontScale="92500" lnSpcReduction="10000"/>
          </a:bodyPr>
          <a:lstStyle/>
          <a:p>
            <a:r>
              <a:rPr lang="nb-NO" smtClean="0"/>
              <a:t>Kjartan Bjørset </a:t>
            </a:r>
          </a:p>
          <a:p>
            <a:r>
              <a:rPr lang="nb-NO" smtClean="0"/>
              <a:t>(kjartan.bjorset@norkart.no)</a:t>
            </a:r>
          </a:p>
          <a:p>
            <a:endParaRPr lang="nb-NO" smtClean="0"/>
          </a:p>
          <a:p>
            <a:r>
              <a:rPr lang="nb-NO" smtClean="0"/>
              <a:t>Alexander Salveson Nossum (alexander.nossum@norkart.no)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435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Eksempler fra hverdagen</a:t>
            </a:r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37" y="2006538"/>
            <a:ext cx="5707709" cy="3134265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4772644" cy="2681317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08" y="3573670"/>
            <a:ext cx="4160227" cy="26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i="1" smtClean="0"/>
              <a:t>«Hvor skal jeg høste musling?»</a:t>
            </a:r>
            <a:endParaRPr lang="nb-NO" i="1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166"/>
            <a:ext cx="9165236" cy="5032891"/>
          </a:xfrm>
          <a:prstGeom prst="rect">
            <a:avLst/>
          </a:prstGeom>
        </p:spPr>
      </p:pic>
      <p:pic>
        <p:nvPicPr>
          <p:cNvPr id="12290" name="Picture 2" descr="http://upload.wikimedia.org/wikipedia/commons/4/45/CornishMusse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24" y="1417638"/>
            <a:ext cx="2062976" cy="1547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Befolkningsdata i 3d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3" y="1090181"/>
            <a:ext cx="8777845" cy="4931477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1562586" y="5966784"/>
            <a:ext cx="7124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http://www.youtube.com/watch?v=Npy5oM4uc4o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i="1" smtClean="0"/>
              <a:t>«Hvordan vil naboens nybygg se ut?»</a:t>
            </a:r>
            <a:endParaRPr lang="nb-NO" i="1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0" y="1341741"/>
            <a:ext cx="6531340" cy="366037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10" y="3084710"/>
            <a:ext cx="6547220" cy="2984512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579862" y="5988591"/>
            <a:ext cx="5151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http://www.youtube.com/watch?v=VpQw1en4r8k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0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/>
            <a:r>
              <a:rPr lang="nb-NO" smtClean="0"/>
              <a:t>Sanntidsanalyse i nettleseren</a:t>
            </a:r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8" y="1756228"/>
            <a:ext cx="4941429" cy="3179031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5" y="1100572"/>
            <a:ext cx="2143873" cy="47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smtClean="0"/>
              <a:t>Ønsker å dele kunnskapen</a:t>
            </a:r>
            <a:endParaRPr lang="nb-NO"/>
          </a:p>
        </p:txBody>
      </p:sp>
      <p:grpSp>
        <p:nvGrpSpPr>
          <p:cNvPr id="4" name="Gruppe 3"/>
          <p:cNvGrpSpPr/>
          <p:nvPr/>
        </p:nvGrpSpPr>
        <p:grpSpPr>
          <a:xfrm>
            <a:off x="9298" y="1136651"/>
            <a:ext cx="9125403" cy="5149285"/>
            <a:chOff x="18597" y="857251"/>
            <a:chExt cx="9125403" cy="5149285"/>
          </a:xfrm>
        </p:grpSpPr>
        <p:pic>
          <p:nvPicPr>
            <p:cNvPr id="5" name="Picture 2" descr="http://upload.wikimedia.org/wikipedia/commons/8/89/Pollination_Bee_Dandelion_Zoom.JP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8597" y="857251"/>
              <a:ext cx="9125403" cy="5143500"/>
            </a:xfrm>
            <a:prstGeom prst="rect">
              <a:avLst/>
            </a:prstGeom>
            <a:noFill/>
          </p:spPr>
        </p:pic>
        <p:sp>
          <p:nvSpPr>
            <p:cNvPr id="6" name="Plassholder for innhold 2"/>
            <p:cNvSpPr txBox="1">
              <a:spLocks/>
            </p:cNvSpPr>
            <p:nvPr/>
          </p:nvSpPr>
          <p:spPr>
            <a:xfrm>
              <a:off x="432969" y="2365567"/>
              <a:ext cx="8223852" cy="36409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•"/>
                <a:defRPr sz="24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–"/>
                <a:defRPr sz="20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•"/>
                <a:defRPr sz="18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–"/>
                <a:defRPr sz="16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97D700"/>
                </a:buClr>
                <a:buFont typeface="Arial" pitchFamily="34" charset="0"/>
                <a:buChar char="»"/>
                <a:defRPr sz="1600" kern="1200">
                  <a:solidFill>
                    <a:srgbClr val="F3F3F3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nb-NO" sz="20000" dirty="0">
                  <a:solidFill>
                    <a:srgbClr val="F2F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1&lt;373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45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39" y="1711101"/>
            <a:ext cx="2095500" cy="6953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16" y="4436658"/>
            <a:ext cx="1669397" cy="921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9" y="3763782"/>
            <a:ext cx="2654258" cy="1003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2" descr="http://upload.wikimedia.org/wikipedia/commons/7/71/QGis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17" y="2296969"/>
            <a:ext cx="1293742" cy="1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-wi3Qg1XEa2Q/AAAAAAAAAAI/AAAAAAAAAEE/4QbnlKoxwFo/pho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72" y="1146895"/>
            <a:ext cx="1841500" cy="1841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463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728300"/>
          </a:xfrm>
        </p:spPr>
        <p:txBody>
          <a:bodyPr/>
          <a:lstStyle/>
          <a:p>
            <a:r>
              <a:rPr lang="nb-NO" smtClean="0"/>
              <a:t>Geografidagene 2014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009900"/>
            <a:ext cx="3888000" cy="1266899"/>
          </a:xfrm>
        </p:spPr>
        <p:txBody>
          <a:bodyPr>
            <a:normAutofit fontScale="92500" lnSpcReduction="10000"/>
          </a:bodyPr>
          <a:lstStyle/>
          <a:p>
            <a:r>
              <a:rPr lang="nb-NO" smtClean="0"/>
              <a:t>Kjartan Bjørset </a:t>
            </a:r>
          </a:p>
          <a:p>
            <a:r>
              <a:rPr lang="nb-NO" smtClean="0"/>
              <a:t>(kjartan.bjorset@norkart.no)</a:t>
            </a:r>
          </a:p>
          <a:p>
            <a:endParaRPr lang="nb-NO" smtClean="0"/>
          </a:p>
          <a:p>
            <a:r>
              <a:rPr lang="nb-NO" smtClean="0"/>
              <a:t>Alexander Salveson Nossum (alexander.nossum@norkart.no)</a:t>
            </a:r>
          </a:p>
          <a:p>
            <a:endParaRPr lang="nb-NO"/>
          </a:p>
        </p:txBody>
      </p:sp>
      <p:sp>
        <p:nvSpPr>
          <p:cNvPr id="4" name="TekstSylinder 3"/>
          <p:cNvSpPr txBox="1"/>
          <p:nvPr/>
        </p:nvSpPr>
        <p:spPr>
          <a:xfrm rot="19512761">
            <a:off x="466556" y="1677589"/>
            <a:ext cx="5016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smtClean="0">
                <a:solidFill>
                  <a:schemeClr val="bg1"/>
                </a:solidFill>
              </a:rPr>
              <a:t>Flink i programmering?</a:t>
            </a:r>
          </a:p>
          <a:p>
            <a:pPr algn="ctr"/>
            <a:r>
              <a:rPr lang="nb-NO" sz="3600" smtClean="0">
                <a:solidFill>
                  <a:schemeClr val="bg1"/>
                </a:solidFill>
              </a:rPr>
              <a:t>We’re hiring! </a:t>
            </a:r>
          </a:p>
        </p:txBody>
      </p:sp>
    </p:spTree>
    <p:extLst>
      <p:ext uri="{BB962C8B-B14F-4D97-AF65-F5344CB8AC3E}">
        <p14:creationId xmlns:p14="http://schemas.microsoft.com/office/powerpoint/2010/main" val="7252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nb-NO" dirty="0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>
                <a:hlinkClick r:id="rId2"/>
              </a:rPr>
              <a:t>https://</a:t>
            </a:r>
            <a:r>
              <a:rPr lang="nb-NO" dirty="0" smtClean="0">
                <a:hlinkClick r:id="rId2"/>
              </a:rPr>
              <a:t>www.youtube.com/watch?v=uA_emKrE8Rg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956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0" y="2762442"/>
            <a:ext cx="2296170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71" y="2862160"/>
            <a:ext cx="2731915" cy="192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Hele GIS verdikjeden</a:t>
            </a:r>
            <a:endParaRPr lang="nb-NO" dirty="0"/>
          </a:p>
        </p:txBody>
      </p:sp>
      <p:sp>
        <p:nvSpPr>
          <p:cNvPr id="4" name="TekstSylinder 3"/>
          <p:cNvSpPr txBox="1"/>
          <p:nvPr/>
        </p:nvSpPr>
        <p:spPr>
          <a:xfrm>
            <a:off x="0" y="23880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chemeClr val="bg1"/>
                </a:solidFill>
              </a:rPr>
              <a:t>Datafangst </a:t>
            </a:r>
            <a:r>
              <a:rPr lang="nb-NO" smtClean="0">
                <a:solidFill>
                  <a:schemeClr val="bg1"/>
                </a:solidFill>
              </a:rPr>
              <a:t>– </a:t>
            </a:r>
            <a:r>
              <a:rPr lang="nb-NO">
                <a:solidFill>
                  <a:schemeClr val="bg1"/>
                </a:solidFill>
              </a:rPr>
              <a:t>Forvaltning </a:t>
            </a:r>
            <a:r>
              <a:rPr lang="nb-NO" smtClean="0">
                <a:solidFill>
                  <a:schemeClr val="bg1"/>
                </a:solidFill>
              </a:rPr>
              <a:t>– Analyse – </a:t>
            </a:r>
            <a:r>
              <a:rPr lang="nb-NO">
                <a:solidFill>
                  <a:schemeClr val="bg1"/>
                </a:solidFill>
              </a:rPr>
              <a:t>Saksbehandling </a:t>
            </a:r>
            <a:r>
              <a:rPr lang="nb-NO" smtClean="0">
                <a:solidFill>
                  <a:schemeClr val="bg1"/>
                </a:solidFill>
              </a:rPr>
              <a:t>– Innsyn 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9337" y="3028289"/>
            <a:ext cx="3332922" cy="191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28" y="3191816"/>
            <a:ext cx="2503005" cy="19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494" y="3361653"/>
            <a:ext cx="3269418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hlinkClick r:id="rId8"/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77" y="3531490"/>
            <a:ext cx="3192503" cy="1915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sw\AppData\Local\Microsoft\Windows\Temporary Internet Files\Content.Outlook\OLLIFRH6\Screenshot_2012-11-14-11-42-3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20" y="2927193"/>
            <a:ext cx="1079294" cy="191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1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4294967295"/>
          </p:nvPr>
        </p:nvSpPr>
        <p:spPr>
          <a:xfrm>
            <a:off x="457200" y="2057401"/>
            <a:ext cx="8229600" cy="3394472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7" y="822226"/>
            <a:ext cx="9997269" cy="517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Sylinder 3"/>
          <p:cNvSpPr txBox="1"/>
          <p:nvPr/>
        </p:nvSpPr>
        <p:spPr>
          <a:xfrm>
            <a:off x="2172870" y="2408978"/>
            <a:ext cx="4491999" cy="1200329"/>
          </a:xfrm>
          <a:prstGeom prst="rect">
            <a:avLst/>
          </a:prstGeom>
          <a:solidFill>
            <a:srgbClr val="000000">
              <a:alpha val="3882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200 000 unike brukere hver dag</a:t>
            </a:r>
          </a:p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millioner forespørsler hver dag</a:t>
            </a:r>
          </a:p>
          <a:p>
            <a:pPr algn="ctr"/>
            <a:r>
              <a:rPr lang="nb-NO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1,5 milliarder kartbilder siste år</a:t>
            </a:r>
          </a:p>
        </p:txBody>
      </p:sp>
      <p:sp>
        <p:nvSpPr>
          <p:cNvPr id="5" name="Rektangel 4"/>
          <p:cNvSpPr/>
          <p:nvPr/>
        </p:nvSpPr>
        <p:spPr>
          <a:xfrm>
            <a:off x="7380312" y="5661249"/>
            <a:ext cx="1691581" cy="30519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lassholder for innhold 4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733257"/>
            <a:ext cx="1440160" cy="184081"/>
          </a:xfrm>
        </p:spPr>
      </p:pic>
    </p:spTree>
    <p:extLst>
      <p:ext uri="{BB962C8B-B14F-4D97-AF65-F5344CB8AC3E}">
        <p14:creationId xmlns:p14="http://schemas.microsoft.com/office/powerpoint/2010/main" val="16080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benbru\AppData\Local\Microsoft\Windows\Temporary Internet Files\Content.Outlook\MEPMMYB9\Kommune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7233"/>
            <a:ext cx="9144000" cy="52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Sylinder 11"/>
          <p:cNvSpPr txBox="1"/>
          <p:nvPr/>
        </p:nvSpPr>
        <p:spPr>
          <a:xfrm>
            <a:off x="893749" y="936515"/>
            <a:ext cx="6004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INNBYGGER- OG FELTLØSNINGER !</a:t>
            </a:r>
          </a:p>
        </p:txBody>
      </p:sp>
      <p:sp>
        <p:nvSpPr>
          <p:cNvPr id="13" name="TekstSylinder 12"/>
          <p:cNvSpPr txBox="1"/>
          <p:nvPr/>
        </p:nvSpPr>
        <p:spPr>
          <a:xfrm>
            <a:off x="2872934" y="5163636"/>
            <a:ext cx="2827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FORVALTNING !</a:t>
            </a:r>
          </a:p>
        </p:txBody>
      </p:sp>
      <p:sp>
        <p:nvSpPr>
          <p:cNvPr id="11" name="Avrundet rektangel 10"/>
          <p:cNvSpPr/>
          <p:nvPr/>
        </p:nvSpPr>
        <p:spPr>
          <a:xfrm>
            <a:off x="2123730" y="3429000"/>
            <a:ext cx="1153860" cy="563418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Feier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31" y="281292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vrundet rektangel 16"/>
          <p:cNvSpPr/>
          <p:nvPr/>
        </p:nvSpPr>
        <p:spPr>
          <a:xfrm>
            <a:off x="843147" y="3836709"/>
            <a:ext cx="1104406" cy="511887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Min Renovasjon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90" y="3154734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545" y="2790036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vrundet rektangel 19"/>
          <p:cNvSpPr/>
          <p:nvPr/>
        </p:nvSpPr>
        <p:spPr>
          <a:xfrm>
            <a:off x="5603677" y="3429000"/>
            <a:ext cx="1208892" cy="504000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Slamtømmer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49" y="3170047"/>
            <a:ext cx="504000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vrundet rektangel 21"/>
          <p:cNvSpPr/>
          <p:nvPr/>
        </p:nvSpPr>
        <p:spPr>
          <a:xfrm>
            <a:off x="6936600" y="3849600"/>
            <a:ext cx="1115683" cy="504000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2F2F2"/>
                </a:solidFill>
              </a:rPr>
              <a:t>KOMTEK Besiktiger</a:t>
            </a:r>
          </a:p>
        </p:txBody>
      </p:sp>
      <p:sp>
        <p:nvSpPr>
          <p:cNvPr id="23" name="Avrundet rektangel 22"/>
          <p:cNvSpPr/>
          <p:nvPr/>
        </p:nvSpPr>
        <p:spPr>
          <a:xfrm>
            <a:off x="3689295" y="2952052"/>
            <a:ext cx="1464597" cy="681491"/>
          </a:xfrm>
          <a:prstGeom prst="roundRect">
            <a:avLst/>
          </a:prstGeom>
          <a:solidFill>
            <a:srgbClr val="51A026"/>
          </a:solidFill>
          <a:ln>
            <a:solidFill>
              <a:srgbClr val="97D7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b-NO" sz="1100" dirty="0">
                <a:solidFill>
                  <a:srgbClr val="F2F2F2"/>
                </a:solidFill>
              </a:rPr>
              <a:t>Kommunekart</a:t>
            </a:r>
          </a:p>
          <a:p>
            <a:pPr algn="ctr">
              <a:lnSpc>
                <a:spcPct val="150000"/>
              </a:lnSpc>
            </a:pPr>
            <a:r>
              <a:rPr lang="nb-NO" sz="1000" dirty="0">
                <a:solidFill>
                  <a:srgbClr val="F2F2F2"/>
                </a:solidFill>
              </a:rPr>
              <a:t>Oppmålingsforretning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271" y="2290302"/>
            <a:ext cx="482643" cy="47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pe 5"/>
          <p:cNvGrpSpPr/>
          <p:nvPr/>
        </p:nvGrpSpPr>
        <p:grpSpPr>
          <a:xfrm>
            <a:off x="2872818" y="1433676"/>
            <a:ext cx="3189133" cy="3718241"/>
            <a:chOff x="2881795" y="671879"/>
            <a:chExt cx="3189133" cy="3718241"/>
          </a:xfrm>
        </p:grpSpPr>
        <p:sp>
          <p:nvSpPr>
            <p:cNvPr id="2" name="Oppoverbuet pil 1"/>
            <p:cNvSpPr/>
            <p:nvPr/>
          </p:nvSpPr>
          <p:spPr>
            <a:xfrm>
              <a:off x="2905111" y="3419039"/>
              <a:ext cx="3165817" cy="971081"/>
            </a:xfrm>
            <a:prstGeom prst="curvedUp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rgbClr val="0C0C0C"/>
                </a:solidFill>
              </a:endParaRPr>
            </a:p>
          </p:txBody>
        </p:sp>
        <p:sp>
          <p:nvSpPr>
            <p:cNvPr id="5" name="Nedoverbuet pil 4"/>
            <p:cNvSpPr/>
            <p:nvPr/>
          </p:nvSpPr>
          <p:spPr>
            <a:xfrm>
              <a:off x="2881795" y="671879"/>
              <a:ext cx="3189133" cy="1075459"/>
            </a:xfrm>
            <a:prstGeom prst="curved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rgbClr val="0C0C0C"/>
                </a:solidFill>
              </a:endParaRPr>
            </a:p>
          </p:txBody>
        </p:sp>
        <p:sp>
          <p:nvSpPr>
            <p:cNvPr id="4" name="Skråkant 3"/>
            <p:cNvSpPr/>
            <p:nvPr/>
          </p:nvSpPr>
          <p:spPr>
            <a:xfrm>
              <a:off x="3277590" y="1780708"/>
              <a:ext cx="2288223" cy="1608802"/>
            </a:xfrm>
            <a:prstGeom prst="bevel">
              <a:avLst>
                <a:gd name="adj" fmla="val 8809"/>
              </a:avLst>
            </a:prstGeom>
            <a:solidFill>
              <a:srgbClr val="51A026"/>
            </a:solidFill>
          </p:spPr>
          <p:style>
            <a:lnRef idx="0">
              <a:schemeClr val="accent1"/>
            </a:lnRef>
            <a:fillRef idx="1001">
              <a:schemeClr val="dk2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>
                  <a:solidFill>
                    <a:srgbClr val="F2F2F2"/>
                  </a:solidFill>
                </a:rPr>
                <a:t>Produktivitet</a:t>
              </a:r>
            </a:p>
            <a:p>
              <a:pPr algn="ctr"/>
              <a:r>
                <a:rPr lang="nb-NO" dirty="0">
                  <a:solidFill>
                    <a:srgbClr val="F2F2F2"/>
                  </a:solidFill>
                </a:rPr>
                <a:t>Beslutningsstøtte</a:t>
              </a:r>
            </a:p>
            <a:p>
              <a:pPr algn="ctr"/>
              <a:r>
                <a:rPr lang="nb-NO" dirty="0">
                  <a:solidFill>
                    <a:srgbClr val="F2F2F2"/>
                  </a:solidFill>
                </a:rPr>
                <a:t>Modernisering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09" y="680082"/>
            <a:ext cx="5840979" cy="5525991"/>
          </a:xfrm>
          <a:prstGeom prst="rect">
            <a:avLst/>
          </a:prstGeom>
        </p:spPr>
      </p:pic>
      <p:sp>
        <p:nvSpPr>
          <p:cNvPr id="7" name="Tittel 3"/>
          <p:cNvSpPr txBox="1">
            <a:spLocks/>
          </p:cNvSpPr>
          <p:nvPr/>
        </p:nvSpPr>
        <p:spPr>
          <a:xfrm>
            <a:off x="457199" y="-203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all" baseline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nb-NO" sz="2800" i="1" smtClean="0"/>
              <a:t>Samfunnsnyttige analyser og data</a:t>
            </a:r>
            <a:endParaRPr lang="nb-NO" i="1"/>
          </a:p>
        </p:txBody>
      </p:sp>
    </p:spTree>
    <p:extLst>
      <p:ext uri="{BB962C8B-B14F-4D97-AF65-F5344CB8AC3E}">
        <p14:creationId xmlns:p14="http://schemas.microsoft.com/office/powerpoint/2010/main" val="28943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80933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OPEN </a:t>
            </a:r>
            <a:r>
              <a:rPr lang="en-US" dirty="0" err="1" smtClean="0"/>
              <a:t>SOURCe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39" y="1711101"/>
            <a:ext cx="2095500" cy="695325"/>
          </a:xfrm>
          <a:solidFill>
            <a:schemeClr val="bg1"/>
          </a:solidFill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92" y="1888825"/>
            <a:ext cx="2880320" cy="5670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93" y="4474758"/>
            <a:ext cx="1669397" cy="921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14" y="2963416"/>
            <a:ext cx="2654258" cy="1003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3" y="3679821"/>
            <a:ext cx="2031154" cy="12557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 descr="http://upload.wikimedia.org/wikipedia/commons/7/71/QGi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17" y="2296969"/>
            <a:ext cx="1293742" cy="13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0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-wi3Qg1XEa2Q/AAAAAAAAAAI/AAAAAAAAAEE/4QbnlKoxwFo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58812"/>
            <a:ext cx="4876800" cy="48768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6302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FME-gutta</a:t>
            </a:r>
            <a:endParaRPr lang="nb-NO"/>
          </a:p>
        </p:txBody>
      </p:sp>
      <p:pic>
        <p:nvPicPr>
          <p:cNvPr id="1026" name="Picture 2" descr="https://pbs.twimg.com/media/BAqbeJGCAAAhP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kart sv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Norkart svart</Template>
  <TotalTime>55</TotalTime>
  <Words>383</Words>
  <Application>Microsoft Office PowerPoint</Application>
  <PresentationFormat>Skjermfremvisning (4:3)</PresentationFormat>
  <Paragraphs>101</Paragraphs>
  <Slides>17</Slides>
  <Notes>12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20" baseType="lpstr">
      <vt:lpstr>Arial</vt:lpstr>
      <vt:lpstr>Calibri</vt:lpstr>
      <vt:lpstr>Norkart svart</vt:lpstr>
      <vt:lpstr>Geografidagene 2014</vt:lpstr>
      <vt:lpstr>Video</vt:lpstr>
      <vt:lpstr>Hele GIS verdikjeden</vt:lpstr>
      <vt:lpstr>PowerPoint-presentasjon</vt:lpstr>
      <vt:lpstr>PowerPoint-presentasjon</vt:lpstr>
      <vt:lpstr>PowerPoint-presentasjon</vt:lpstr>
      <vt:lpstr>OPEN SOURCe</vt:lpstr>
      <vt:lpstr>PowerPoint-presentasjon</vt:lpstr>
      <vt:lpstr>FME-gutta</vt:lpstr>
      <vt:lpstr>Eksempler fra hverdagen</vt:lpstr>
      <vt:lpstr>«Hvor skal jeg høste musling?»</vt:lpstr>
      <vt:lpstr>Befolkningsdata i 3d</vt:lpstr>
      <vt:lpstr>«Hvordan vil naboens nybygg se ut?»</vt:lpstr>
      <vt:lpstr>Sanntidsanalyse i nettleseren</vt:lpstr>
      <vt:lpstr>Ønsker å dele kunnskapen</vt:lpstr>
      <vt:lpstr>PowerPoint-presentasjon</vt:lpstr>
      <vt:lpstr>Geografidagene 2014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Geografidagene 2014</dc:title>
  <dc:creator>Alexander Salveson Nossum</dc:creator>
  <cp:lastModifiedBy>Kjartan Bjørset</cp:lastModifiedBy>
  <cp:revision>11</cp:revision>
  <dcterms:created xsi:type="dcterms:W3CDTF">2014-09-22T13:28:36Z</dcterms:created>
  <dcterms:modified xsi:type="dcterms:W3CDTF">2014-09-23T13:36:20Z</dcterms:modified>
</cp:coreProperties>
</file>